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061364347805199"/>
          <c:y val="2.7770282980839122E-2"/>
          <c:w val="0.67817650316646194"/>
          <c:h val="0.88098214685621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проишествия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2010 год 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9007</c:v>
                </c:pt>
                <c:pt idx="1">
                  <c:v>7110</c:v>
                </c:pt>
                <c:pt idx="2">
                  <c:v>3500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утонуло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2010 год 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7570</c:v>
                </c:pt>
                <c:pt idx="1">
                  <c:v>6240</c:v>
                </c:pt>
                <c:pt idx="2">
                  <c:v>3100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2010 год 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441</c:v>
                </c:pt>
                <c:pt idx="1">
                  <c:v>417</c:v>
                </c:pt>
                <c:pt idx="2">
                  <c:v>270</c:v>
                </c:pt>
              </c:numCache>
            </c:numRef>
          </c:val>
        </c:ser>
        <c:shape val="cylinder"/>
        <c:axId val="75109504"/>
        <c:axId val="80322560"/>
        <c:axId val="0"/>
      </c:bar3DChart>
      <c:catAx>
        <c:axId val="75109504"/>
        <c:scaling>
          <c:orientation val="minMax"/>
        </c:scaling>
        <c:axPos val="b"/>
        <c:tickLblPos val="nextTo"/>
        <c:crossAx val="80322560"/>
        <c:crosses val="autoZero"/>
        <c:auto val="1"/>
        <c:lblAlgn val="ctr"/>
        <c:lblOffset val="100"/>
      </c:catAx>
      <c:valAx>
        <c:axId val="80322560"/>
        <c:scaling>
          <c:orientation val="minMax"/>
        </c:scaling>
        <c:axPos val="l"/>
        <c:majorGridlines/>
        <c:numFmt formatCode="General" sourceLinked="1"/>
        <c:tickLblPos val="nextTo"/>
        <c:crossAx val="75109504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проишествия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136</c:v>
                </c:pt>
                <c:pt idx="1">
                  <c:v>120</c:v>
                </c:pt>
                <c:pt idx="2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утонуло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111</c:v>
                </c:pt>
                <c:pt idx="1">
                  <c:v>101</c:v>
                </c:pt>
                <c:pt idx="2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спасено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38</c:v>
                </c:pt>
                <c:pt idx="1">
                  <c:v>30</c:v>
                </c:pt>
                <c:pt idx="2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дети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25</c:v>
                </c:pt>
                <c:pt idx="1">
                  <c:v>19</c:v>
                </c:pt>
                <c:pt idx="2">
                  <c:v>15</c:v>
                </c:pt>
              </c:numCache>
            </c:numRef>
          </c:val>
        </c:ser>
        <c:shape val="cylinder"/>
        <c:axId val="74553216"/>
        <c:axId val="74554752"/>
        <c:axId val="0"/>
      </c:bar3DChart>
      <c:catAx>
        <c:axId val="74553216"/>
        <c:scaling>
          <c:orientation val="minMax"/>
        </c:scaling>
        <c:axPos val="b"/>
        <c:tickLblPos val="nextTo"/>
        <c:crossAx val="74554752"/>
        <c:crosses val="autoZero"/>
        <c:auto val="1"/>
        <c:lblAlgn val="ctr"/>
        <c:lblOffset val="100"/>
      </c:catAx>
      <c:valAx>
        <c:axId val="74554752"/>
        <c:scaling>
          <c:orientation val="minMax"/>
        </c:scaling>
        <c:axPos val="l"/>
        <c:majorGridlines/>
        <c:numFmt formatCode="General" sourceLinked="1"/>
        <c:tickLblPos val="nextTo"/>
        <c:crossAx val="74553216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проишествий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35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спасено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</c:v>
                </c:pt>
                <c:pt idx="1">
                  <c:v>32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погибло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иж. Пруд - спасено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29</c:v>
                </c:pt>
                <c:pt idx="1">
                  <c:v>29</c:v>
                </c:pt>
                <c:pt idx="2">
                  <c:v>22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иж. Пруд - погибло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др. акватории - спасено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акватории - погибло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shape val="cylinder"/>
        <c:axId val="93010560"/>
        <c:axId val="93020544"/>
        <c:axId val="0"/>
      </c:bar3DChart>
      <c:catAx>
        <c:axId val="93010560"/>
        <c:scaling>
          <c:orientation val="minMax"/>
        </c:scaling>
        <c:axPos val="b"/>
        <c:tickLblPos val="nextTo"/>
        <c:crossAx val="93020544"/>
        <c:crosses val="autoZero"/>
        <c:auto val="1"/>
        <c:lblAlgn val="ctr"/>
        <c:lblOffset val="100"/>
      </c:catAx>
      <c:valAx>
        <c:axId val="93020544"/>
        <c:scaling>
          <c:orientation val="minMax"/>
        </c:scaling>
        <c:axPos val="l"/>
        <c:majorGridlines/>
        <c:numFmt formatCode="General" sourceLinked="1"/>
        <c:tickLblPos val="nextTo"/>
        <c:crossAx val="93010560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A60AF2-485D-4DBB-8FAB-81CB6BB56F8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E0924C-5643-4645-93C6-0B8D004489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науки России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ФБ ГОУ ВПО «Удмуртский Государственный Университет»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Институт Гражданской Защиты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357430"/>
            <a:ext cx="7406640" cy="414340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label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r>
              <a:rPr lang="ru-RU" dirty="0" smtClean="0"/>
              <a:t>		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Выполнила: Абрамова А.А.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Студентка 5 курса ИГЗ, БЖД-5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Руководитель: Кузнецов И.В.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-60-thickb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286104"/>
            <a:ext cx="2857520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Технические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Макет </a:t>
            </a:r>
            <a:endParaRPr lang="ru-RU"/>
          </a:p>
        </p:txBody>
      </p:sp>
      <p:pic>
        <p:nvPicPr>
          <p:cNvPr id="4" name="Содержимое 3" descr="Снимок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6061" y="1490333"/>
            <a:ext cx="4677428" cy="471553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429652" cy="5267348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Отдых на воде – один из лучших видов отдыха людей, особенно летом. Много удовольствий приносят детям и взрослым купание, плавание, прогулки на катерах и лодках и т.д.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Однако отдых может быть омрачен непоправимой трагедией. Купание хоть и не относится к экстремальным развлечениям, но сопряжено с определенной долей риска и полную безопасность пребывания в ней не обеспечивают даже приобретение специальных навыков и длительная тренировка (тонут и хорошие пловцы). Нередки случаи утопления отдыхающих на курорте.  Пренебрежительное отношение к выполнению правил поведения и мер безопасности на воде нередко приводит к несчастным случаям, гибели людей.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428868"/>
            <a:ext cx="2619375" cy="1743075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428868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наручных браслетов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Label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по уменьшению числа утопающих на воде, которые будет являться индикатором безопасности для потребителя, при их использовании, а так же пропаганда данной модели в сфере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Обзор литературы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макета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программного обеспечения браслета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рынок потребителя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Полезность данной модели.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Новизна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нашей работы заключена в разработке наручных браслетов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Label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которые еще не применялись и являются совершенно новым аппаратом безопасности на воде.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Предположим, что данный аппарат, созданный нами, будет работать и помогать как населению, так и органам Поисково-Спасательной Службы и убережет многих от бед на воде, который фиксирует, вдаль уплывающего  человека или вглубь погрузившись в воду, и издает сигналы бедствия, что предотвращает гибель данного человека в воде.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Статистика купальных сезонов за 3 года: 2010, 2011, 2012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России: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2010год было 9007 происшествий на воде, из них утонуло – 7570 человек (441дети).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2011 год показывает такую статистику: 7110 происшествий, утонуло – 6240человек (417 детей).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2012 констатирует такие показатели: более 3500 происшествий, утонуло – 3100 (270 детей).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28794" y="3214686"/>
          <a:ext cx="5514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0"/>
            <a:ext cx="80010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Удмуртии: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2010 года в реках, прудах и озерах Удмуртии зарегистрировано 136 происшествий. Погибло – 111 человек (из них 25 детей). Было спасено – 38 человек.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2011 год показывает 120 происшествий. Погибли 101 (дети -19). Было спасено- 30 человек.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2012 год было 90 происшествий. Погибли 68 (дети- 15). Спасено – 22 человека.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57620" y="928670"/>
          <a:ext cx="514353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2857496"/>
            <a:ext cx="5429288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Ижевску:</a:t>
            </a:r>
            <a:endParaRPr lang="ru-RU" sz="11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Ижевске за  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2010 год– 36 выездов (только летнее время)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Спасено – 29 человек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Погибло – 10 человек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них: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-Акватория Ижевского пруда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Спасено – 29 человек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Погибло – 4 человека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Другие акватории г. Ижевска - 9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Спасено – 0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Погибло – 6 человек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2011 год – 35 выездов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Спасено – 32 человека, из них: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29 человек на Ижевском пруду,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человека на др. акваториях.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Погибло – 8 человек, из них: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человек  на Ижевском  пруду,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человека  на др. акваториях.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2012 год – 32 выезда (только летнее время)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Погибли – 10 человек (из них 2 ребенка)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человека на ижевском пруду,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человек на других акваториях;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Спасено – 22 человека (из них 3 ребенка) – на ижевском пруду;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000496" y="3500438"/>
          <a:ext cx="514350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Возможность внедрения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496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Силиконовые браслеты ( удобные, легкие, не бояться ни морской, ни пресной воды, гибкие, прочные), приобрести легко и не дорого.</a:t>
            </a:r>
          </a:p>
          <a:p>
            <a:pPr marL="539496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Чип (микрофлешка с записанной программой)</a:t>
            </a:r>
          </a:p>
          <a:p>
            <a:pPr marL="539496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Датчик приема сигнала </a:t>
            </a:r>
          </a:p>
          <a:p>
            <a:pPr marL="539496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576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Министерство образования науки России ФБ ГОУ ВПО «Удмуртский Государственный Университет» Институт Гражданской Защиты </vt:lpstr>
      <vt:lpstr>Актуальность </vt:lpstr>
      <vt:lpstr>Цель </vt:lpstr>
      <vt:lpstr>Задачи</vt:lpstr>
      <vt:lpstr>Новизна </vt:lpstr>
      <vt:lpstr>Гипотеза</vt:lpstr>
      <vt:lpstr>Статистика купальных сезонов за 3 года: 2010, 2011, 2012</vt:lpstr>
      <vt:lpstr>Слайд 8</vt:lpstr>
      <vt:lpstr>Возможность внедрения</vt:lpstr>
      <vt:lpstr>Технические характеристики</vt:lpstr>
      <vt:lpstr>Макет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науки России ФБ ГОУ ВПО «Удмуртский Государственный Университет» Институт Гражданской Защиты</dc:title>
  <dc:creator>валис</dc:creator>
  <cp:lastModifiedBy>валис</cp:lastModifiedBy>
  <cp:revision>17</cp:revision>
  <dcterms:created xsi:type="dcterms:W3CDTF">2013-03-30T18:49:36Z</dcterms:created>
  <dcterms:modified xsi:type="dcterms:W3CDTF">2013-03-31T11:53:46Z</dcterms:modified>
</cp:coreProperties>
</file>