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81" r:id="rId3"/>
    <p:sldId id="282" r:id="rId4"/>
    <p:sldId id="280" r:id="rId5"/>
    <p:sldId id="279" r:id="rId6"/>
    <p:sldId id="284" r:id="rId7"/>
    <p:sldId id="286" r:id="rId8"/>
    <p:sldId id="287" r:id="rId9"/>
    <p:sldId id="289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2307FAD-433B-48AC-9E20-9201BF86DA7A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874D93C-8348-4244-94EB-578600ED9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AF64-5547-4BFA-8313-418FD605D8A0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2126-F4C0-48CC-AA75-91E06440E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156AA-2B5D-4A6E-8914-9FF4D426E613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0632-0F1C-490B-A00D-A1783A0DE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5B852-DA97-4EA8-962C-FF42C4563002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500E-A8B4-457E-BDDD-60AAD1179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2861E-05BA-42D2-B716-6E3D8D54333C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CBEE6-2653-4788-80DA-5E14E730B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807AB-C265-4412-9166-60A1A8354D33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B45C6-45D7-4349-83F4-617FBBDCC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A307D-3933-419F-B650-F47D5EC9D3AF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4D99E-52F4-45E4-B04D-8D584396C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B4AFA-2391-499B-A04F-20253983F92D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AB068-4DF5-4D5B-B3E8-EC5A36DEA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7BA4E-BF92-4E52-8F7C-CB8026B86A6A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9934-4374-4FA0-BD0D-79B9C7545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46400-3E93-4FD7-9667-7C5EB9AB4663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2947F-FB97-492E-AAA2-27FBEFB54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EC74-9062-4BA6-B4C3-0B28C0A300F9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B8495-AA9E-463F-99E6-F1F116968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6AA4-6F03-4F96-80AD-154EABCF2E7C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047FA-5783-4C32-A281-815ABA98F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426CCC-CF5F-4C33-8B91-D543BCF7426F}" type="datetimeFigureOut">
              <a:rPr lang="en-US"/>
              <a:pPr>
                <a:defRPr/>
              </a:pPr>
              <a:t>3/31/2013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6F8FBE-BA42-4FBE-B94A-89055E07E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.mail.ru/cgi-bin/ajax_attach_action?id=13373375130000000622&amp;_av=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photo-30001516_28207899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2071678"/>
            <a:ext cx="9144000" cy="304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358" tIns="45680" rIns="91358" bIns="45680">
            <a:spAutoFit/>
          </a:bodyPr>
          <a:lstStyle/>
          <a:p>
            <a:pPr algn="ctr" eaLnBrk="0" hangingPunct="0">
              <a:defRPr/>
            </a:pPr>
            <a:r>
              <a:rPr lang="ru-RU" sz="3200" b="1" dirty="0" smtClean="0">
                <a:solidFill>
                  <a:srgbClr val="FFFF66"/>
                </a:solidFill>
                <a:cs typeface="Arial" pitchFamily="34" charset="0"/>
              </a:rPr>
              <a:t>Отработка </a:t>
            </a:r>
            <a:r>
              <a:rPr lang="ru-RU" sz="3200" b="1" dirty="0" smtClean="0">
                <a:solidFill>
                  <a:srgbClr val="FFFF66"/>
                </a:solidFill>
                <a:cs typeface="Arial" pitchFamily="34" charset="0"/>
              </a:rPr>
              <a:t>взаимодействия студенческого спасательного отряда Института гражданской защиты (</a:t>
            </a:r>
            <a:r>
              <a:rPr lang="ru-RU" sz="3200" b="1" dirty="0" err="1" smtClean="0">
                <a:solidFill>
                  <a:srgbClr val="FFFF66"/>
                </a:solidFill>
                <a:cs typeface="Arial" pitchFamily="34" charset="0"/>
              </a:rPr>
              <a:t>УдГУ</a:t>
            </a:r>
            <a:r>
              <a:rPr lang="ru-RU" sz="3200" b="1" dirty="0" smtClean="0">
                <a:solidFill>
                  <a:srgbClr val="FFFF66"/>
                </a:solidFill>
                <a:cs typeface="Arial" pitchFamily="34" charset="0"/>
              </a:rPr>
              <a:t>), с профессиональными АСФ(аварийно спасательными формированиями) г. Ижевска .</a:t>
            </a:r>
            <a:endParaRPr lang="ru-RU" sz="3200" b="1" dirty="0">
              <a:solidFill>
                <a:srgbClr val="FFFF66"/>
              </a:solidFill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28625" y="476250"/>
            <a:ext cx="87153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358" tIns="45680" rIns="91358" bIns="45680">
            <a:spAutoFit/>
          </a:bodyPr>
          <a:lstStyle/>
          <a:p>
            <a:pPr algn="ctr" eaLnBrk="0" hangingPunct="0">
              <a:defRPr/>
            </a:pPr>
            <a:r>
              <a:rPr lang="ru-RU" sz="2600" b="1" dirty="0">
                <a:solidFill>
                  <a:srgbClr val="FFFF66"/>
                </a:solidFill>
              </a:rPr>
              <a:t>Институт Гражданской Защиты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85750"/>
            <a:ext cx="9144000" cy="3587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1427" tIns="45714" rIns="91427" bIns="45714"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65163"/>
            <a:ext cx="9144000" cy="360362"/>
          </a:xfrm>
          <a:prstGeom prst="rect">
            <a:avLst/>
          </a:prstGeom>
          <a:gradFill rotWithShape="1">
            <a:gsLst>
              <a:gs pos="0">
                <a:srgbClr val="F58B33"/>
              </a:gs>
              <a:gs pos="100000">
                <a:srgbClr val="99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333376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99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42875" y="-71438"/>
            <a:ext cx="8497888" cy="42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ru-RU" sz="25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222" name="Picture 7" descr="zna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-26988"/>
            <a:ext cx="971550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" descr="http://cs4944.userapi.com/g4486487/a_719635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9525" y="0"/>
            <a:ext cx="15144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00188" y="1143000"/>
            <a:ext cx="6000750" cy="42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dirty="0">
                <a:latin typeface="+mj-lt"/>
              </a:rPr>
              <a:t>                      </a:t>
            </a:r>
            <a:r>
              <a:rPr lang="ru-RU" sz="9600" dirty="0">
                <a:latin typeface="+mj-lt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1071563"/>
            <a:ext cx="7064375" cy="1357312"/>
          </a:xfrm>
        </p:spPr>
        <p:txBody>
          <a:bodyPr/>
          <a:lstStyle/>
          <a:p>
            <a:pPr algn="just"/>
            <a:r>
              <a:rPr lang="ru-RU" sz="1800" dirty="0" smtClean="0"/>
              <a:t>         С 1 апреля 2010 года, согласно соглашению о сотрудничестве с МБУ «Поисково-спасательная служба г. Ижевска», звонки, поступающие от жителей г. Ижевска об оказании помощи представителям животного мира  на ЕДДС, переадресовываются студентам-спасателям.</a:t>
            </a:r>
          </a:p>
          <a:p>
            <a:pPr algn="just"/>
            <a:endParaRPr lang="ru-RU" dirty="0" smtClean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333376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99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06388"/>
            <a:ext cx="9144000" cy="3587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1427" tIns="45714" rIns="91427" bIns="45714"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0" y="665163"/>
            <a:ext cx="9144000" cy="360362"/>
          </a:xfrm>
          <a:prstGeom prst="rect">
            <a:avLst/>
          </a:prstGeom>
          <a:gradFill rotWithShape="1">
            <a:gsLst>
              <a:gs pos="0">
                <a:srgbClr val="F58B33"/>
              </a:gs>
              <a:gs pos="100000">
                <a:srgbClr val="99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</a:t>
            </a:r>
          </a:p>
        </p:txBody>
      </p:sp>
      <p:pic>
        <p:nvPicPr>
          <p:cNvPr id="3078" name="Picture 12" descr="http://cs4944.userapi.com/g4486487/a_719635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9525" y="0"/>
            <a:ext cx="15144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4313" y="285750"/>
            <a:ext cx="72151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                               </a:t>
            </a:r>
            <a:r>
              <a:rPr lang="ru-RU" sz="2600" dirty="0">
                <a:solidFill>
                  <a:schemeClr val="bg1"/>
                </a:solidFill>
                <a:latin typeface="+mj-lt"/>
              </a:rPr>
              <a:t>  Сотрудничество с ЕДДС </a:t>
            </a:r>
          </a:p>
        </p:txBody>
      </p:sp>
      <p:pic>
        <p:nvPicPr>
          <p:cNvPr id="3080" name="Рисунок 9" descr="0_image_12535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35743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Рисунок 10" descr="IMG_20121207_18455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714625"/>
            <a:ext cx="4500562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5357813" y="5643563"/>
            <a:ext cx="34290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Круглосуточный номер отряда «Спасатель» </a:t>
            </a:r>
            <a:r>
              <a:rPr lang="ru-RU" sz="3200">
                <a:solidFill>
                  <a:srgbClr val="FF0000"/>
                </a:solidFill>
              </a:rPr>
              <a:t>555-002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333376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99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06388"/>
            <a:ext cx="9144000" cy="3587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1427" tIns="45714" rIns="91427" bIns="45714"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642938"/>
            <a:ext cx="9144000" cy="3587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1427" tIns="45714" rIns="91427" bIns="45714"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333375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99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</a:t>
            </a:r>
          </a:p>
        </p:txBody>
      </p:sp>
      <p:pic>
        <p:nvPicPr>
          <p:cNvPr id="4102" name="Picture 12" descr="http://cs4944.userapi.com/g4486487/a_719635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9525" y="0"/>
            <a:ext cx="15144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313" y="285750"/>
            <a:ext cx="721518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  <a:latin typeface="+mj-lt"/>
              </a:rPr>
              <a:t>Обучение студентов работе со специальным оборудованием и технологиям проведения спасательных операций</a:t>
            </a:r>
          </a:p>
        </p:txBody>
      </p:sp>
      <p:sp>
        <p:nvSpPr>
          <p:cNvPr id="4104" name="TextBox 12"/>
          <p:cNvSpPr txBox="1">
            <a:spLocks noChangeArrowheads="1"/>
          </p:cNvSpPr>
          <p:nvPr/>
        </p:nvSpPr>
        <p:spPr bwMode="auto">
          <a:xfrm>
            <a:off x="142875" y="1571625"/>
            <a:ext cx="85725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Под руководством спасателя второго класса Шульгина Алексея Александровича (спасатель МБУ «Поисково-спасательная служба г. Ижевска») в соответствии с учебным планом Института Гражданской Защиты по подготовке </a:t>
            </a:r>
            <a:r>
              <a:rPr lang="ru-RU" dirty="0" smtClean="0"/>
              <a:t>ведется </a:t>
            </a:r>
            <a:r>
              <a:rPr lang="ru-RU" dirty="0"/>
              <a:t>специальная спасательная подготовка студентов.</a:t>
            </a:r>
          </a:p>
          <a:p>
            <a:pPr algn="just"/>
            <a:endParaRPr lang="ru-RU" dirty="0"/>
          </a:p>
        </p:txBody>
      </p:sp>
      <p:pic>
        <p:nvPicPr>
          <p:cNvPr id="4105" name="Picture 15" descr="http://apf31.mail.ru/cgi-bin/readmsg/IMG_8591.JPG?id=13373375130000000622%3B0%3B1&amp;mode=attachment&amp;channel=&amp;ps=0&amp;preview=1&amp;exif=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3071813"/>
            <a:ext cx="34639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Рисунок 15" descr="8lZuQj36Yb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00375"/>
            <a:ext cx="27495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http://cs5391.userapi.com/u9646484/147108866/y_356433b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4071938"/>
            <a:ext cx="34559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06388"/>
            <a:ext cx="9144000" cy="3587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1427" tIns="45714" rIns="91427" bIns="45714"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665163"/>
            <a:ext cx="9144000" cy="360362"/>
          </a:xfrm>
          <a:prstGeom prst="rect">
            <a:avLst/>
          </a:prstGeom>
          <a:gradFill rotWithShape="1">
            <a:gsLst>
              <a:gs pos="0">
                <a:srgbClr val="F58B33"/>
              </a:gs>
              <a:gs pos="100000">
                <a:srgbClr val="99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333376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99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</a:t>
            </a:r>
          </a:p>
        </p:txBody>
      </p:sp>
      <p:pic>
        <p:nvPicPr>
          <p:cNvPr id="7173" name="Picture 7" descr="zna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-26988"/>
            <a:ext cx="971550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-36513" y="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-36513" y="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176" name="Picture 12" descr="http://cs4944.userapi.com/g4486487/a_719635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9525" y="0"/>
            <a:ext cx="15144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42875" y="285750"/>
            <a:ext cx="72866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+mj-lt"/>
              </a:rPr>
              <a:t>Выезды по вызовам населения г. Ижевска на оказание помощи животным</a:t>
            </a:r>
          </a:p>
        </p:txBody>
      </p:sp>
      <p:sp>
        <p:nvSpPr>
          <p:cNvPr id="7178" name="TextBox 14"/>
          <p:cNvSpPr txBox="1">
            <a:spLocks noChangeArrowheads="1"/>
          </p:cNvSpPr>
          <p:nvPr/>
        </p:nvSpPr>
        <p:spPr bwMode="auto">
          <a:xfrm>
            <a:off x="142875" y="1500188"/>
            <a:ext cx="214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357188" y="1571625"/>
            <a:ext cx="8286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После поступления вызова с ЕДДС в течение 1-ого часа оперативная группа студентов-спасателей выезжает для оказания помощи представителям животного мира.</a:t>
            </a:r>
          </a:p>
        </p:txBody>
      </p:sp>
      <p:pic>
        <p:nvPicPr>
          <p:cNvPr id="7180" name="Рисунок 16" descr="x_071c640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9" y="3500439"/>
            <a:ext cx="2395409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Рисунок 17" descr="x_6773a0bc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2643188"/>
            <a:ext cx="32242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Рисунок 18" descr="x_d76d019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63" y="3286125"/>
            <a:ext cx="27416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06388"/>
            <a:ext cx="9144000" cy="3587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1427" tIns="45714" rIns="91427" bIns="45714"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665163"/>
            <a:ext cx="9144000" cy="360362"/>
          </a:xfrm>
          <a:prstGeom prst="rect">
            <a:avLst/>
          </a:prstGeom>
          <a:gradFill rotWithShape="1">
            <a:gsLst>
              <a:gs pos="0">
                <a:srgbClr val="F58B33"/>
              </a:gs>
              <a:gs pos="100000">
                <a:srgbClr val="99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333376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99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42875" y="-71438"/>
            <a:ext cx="8497888" cy="42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ru-RU" sz="25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36513" y="285750"/>
            <a:ext cx="84978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ru-RU" sz="2600">
                <a:solidFill>
                  <a:schemeClr val="bg1"/>
                </a:solidFill>
                <a:latin typeface="Calibri" pitchFamily="34" charset="0"/>
              </a:rPr>
              <a:t>Проблемы, возникшие во время работы</a:t>
            </a:r>
          </a:p>
        </p:txBody>
      </p:sp>
      <p:pic>
        <p:nvPicPr>
          <p:cNvPr id="8199" name="Picture 12" descr="http://cs4944.userapi.com/g4486487/a_719635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9525" y="0"/>
            <a:ext cx="15144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14"/>
          <p:cNvSpPr txBox="1">
            <a:spLocks noChangeArrowheads="1"/>
          </p:cNvSpPr>
          <p:nvPr/>
        </p:nvSpPr>
        <p:spPr bwMode="auto">
          <a:xfrm>
            <a:off x="500034" y="1486052"/>
            <a:ext cx="8072438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    </a:t>
            </a:r>
            <a:r>
              <a:rPr lang="ru-RU" sz="2200" dirty="0"/>
              <a:t>В процессе спасательной деятельности, из-за отсутствия надлежащего спасательного снаряжения и соответствующей квалификации не все вызовы, поступающие с ЕДДС на номер Студенческого пожарно-спасательного отряда ИГЗ «Спасатель», отрабатываются</a:t>
            </a:r>
            <a:r>
              <a:rPr lang="ru-RU" sz="2200" dirty="0" smtClean="0"/>
              <a:t>.</a:t>
            </a:r>
            <a:endParaRPr lang="en-US" sz="2200" dirty="0" smtClean="0"/>
          </a:p>
          <a:p>
            <a:r>
              <a:rPr lang="en-US" sz="2200" dirty="0" smtClean="0"/>
              <a:t>    </a:t>
            </a:r>
            <a:endParaRPr lang="ru-RU" sz="2200" dirty="0" smtClean="0"/>
          </a:p>
          <a:p>
            <a:r>
              <a:rPr lang="en-US" sz="2200" dirty="0" smtClean="0"/>
              <a:t>  </a:t>
            </a:r>
            <a:r>
              <a:rPr lang="ru-RU" sz="2200" dirty="0" smtClean="0"/>
              <a:t>Для решения данных проблем требуется:</a:t>
            </a:r>
          </a:p>
          <a:p>
            <a:pPr>
              <a:buFont typeface="Arial" pitchFamily="34" charset="0"/>
              <a:buChar char="−"/>
            </a:pPr>
            <a:r>
              <a:rPr lang="ru-RU" sz="2200" dirty="0" smtClean="0"/>
              <a:t> замена старого снаряжения на новое, современное </a:t>
            </a:r>
            <a:r>
              <a:rPr lang="ru-RU" sz="2200" dirty="0" err="1" smtClean="0"/>
              <a:t>спасснаряжение</a:t>
            </a:r>
            <a:r>
              <a:rPr lang="ru-RU" sz="2200" dirty="0" smtClean="0"/>
              <a:t> (общая стоимость 650 000руб);</a:t>
            </a:r>
          </a:p>
          <a:p>
            <a:endParaRPr lang="ru-RU" sz="2200" dirty="0" smtClean="0"/>
          </a:p>
          <a:p>
            <a:pPr>
              <a:buFont typeface="Arial" pitchFamily="34" charset="0"/>
              <a:buChar char="−"/>
            </a:pPr>
            <a:r>
              <a:rPr lang="ru-RU" sz="2200" dirty="0" smtClean="0"/>
              <a:t> </a:t>
            </a:r>
            <a:r>
              <a:rPr lang="ru-RU" sz="2200" dirty="0" err="1" smtClean="0"/>
              <a:t>Мотопомпа</a:t>
            </a:r>
            <a:r>
              <a:rPr lang="ru-RU" sz="2200" dirty="0" smtClean="0"/>
              <a:t> пожарная МП7/60 «Водолей»(400л/мин) (общая стоимость 200 000руб);</a:t>
            </a:r>
          </a:p>
          <a:p>
            <a:endParaRPr lang="ru-RU" sz="2200" dirty="0" smtClean="0"/>
          </a:p>
          <a:p>
            <a:pPr>
              <a:buFont typeface="Arial" pitchFamily="34" charset="0"/>
              <a:buChar char="−"/>
            </a:pPr>
            <a:r>
              <a:rPr lang="ru-RU" sz="2200" dirty="0" smtClean="0"/>
              <a:t> </a:t>
            </a:r>
            <a:r>
              <a:rPr lang="ru-RU" sz="2400" dirty="0" smtClean="0"/>
              <a:t>Комплект снаряжения для пожарной команды (общая стоимость 550 000руб);</a:t>
            </a:r>
          </a:p>
          <a:p>
            <a:endParaRPr lang="ru-RU" sz="2200" dirty="0" smtClean="0"/>
          </a:p>
          <a:p>
            <a:pPr algn="just"/>
            <a:endParaRPr lang="en-US" sz="2200" dirty="0" smtClean="0"/>
          </a:p>
          <a:p>
            <a:pPr algn="just"/>
            <a:endParaRPr lang="en-US" sz="2200" dirty="0" smtClean="0"/>
          </a:p>
          <a:p>
            <a:pPr algn="just"/>
            <a:endParaRPr lang="ru-RU" sz="2200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  <p:bldP spid="1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06388"/>
            <a:ext cx="9144000" cy="3587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1427" tIns="45714" rIns="91427" bIns="45714"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665163"/>
            <a:ext cx="9144000" cy="360362"/>
          </a:xfrm>
          <a:prstGeom prst="rect">
            <a:avLst/>
          </a:prstGeom>
          <a:gradFill rotWithShape="1">
            <a:gsLst>
              <a:gs pos="0">
                <a:srgbClr val="F58B33"/>
              </a:gs>
              <a:gs pos="100000">
                <a:srgbClr val="99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333376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99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42875" y="-71438"/>
            <a:ext cx="8497888" cy="42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ru-RU" sz="25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36513" y="285750"/>
            <a:ext cx="84978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ru-RU" sz="2600">
                <a:solidFill>
                  <a:schemeClr val="bg1"/>
                </a:solidFill>
                <a:latin typeface="Calibri" pitchFamily="34" charset="0"/>
              </a:rPr>
              <a:t>Проблемы, возникшие во время работы</a:t>
            </a:r>
          </a:p>
        </p:txBody>
      </p:sp>
      <p:pic>
        <p:nvPicPr>
          <p:cNvPr id="8199" name="Picture 12" descr="http://cs4944.userapi.com/g4486487/a_719635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9525" y="0"/>
            <a:ext cx="15144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14"/>
          <p:cNvSpPr txBox="1">
            <a:spLocks noChangeArrowheads="1"/>
          </p:cNvSpPr>
          <p:nvPr/>
        </p:nvSpPr>
        <p:spPr bwMode="auto">
          <a:xfrm>
            <a:off x="714375" y="1643062"/>
            <a:ext cx="807243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−"/>
            </a:pPr>
            <a:r>
              <a:rPr lang="ru-RU" sz="2200" dirty="0" smtClean="0"/>
              <a:t> Автомобиль ВАЗ 21043 (общая стоимость 240 000руб);</a:t>
            </a:r>
          </a:p>
          <a:p>
            <a:pPr>
              <a:buFont typeface="Arial" pitchFamily="34" charset="0"/>
              <a:buChar char="−"/>
            </a:pPr>
            <a:endParaRPr lang="ru-RU" sz="2200" dirty="0" err="1" smtClean="0"/>
          </a:p>
          <a:p>
            <a:pPr>
              <a:buFont typeface="Arial" pitchFamily="34" charset="0"/>
              <a:buChar char="−"/>
            </a:pPr>
            <a:r>
              <a:rPr lang="ru-RU" sz="2200" dirty="0" smtClean="0"/>
              <a:t> также обучение студентов-спасателей </a:t>
            </a:r>
            <a:r>
              <a:rPr lang="ru-RU" sz="2200" dirty="0" err="1" smtClean="0"/>
              <a:t>промальпинизму</a:t>
            </a:r>
            <a:r>
              <a:rPr lang="ru-RU" sz="2200" dirty="0" smtClean="0"/>
              <a:t> и получение допуска к высотным работам (общая стоимость обучения отряда 289000 рублей).</a:t>
            </a:r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endParaRPr lang="ru-RU" sz="2200" dirty="0" err="1" smtClean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  <p:bldP spid="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06388"/>
            <a:ext cx="9144000" cy="3587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1427" tIns="45714" rIns="91427" bIns="45714"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665163"/>
            <a:ext cx="9144000" cy="360362"/>
          </a:xfrm>
          <a:prstGeom prst="rect">
            <a:avLst/>
          </a:prstGeom>
          <a:gradFill rotWithShape="1">
            <a:gsLst>
              <a:gs pos="0">
                <a:srgbClr val="F58B33"/>
              </a:gs>
              <a:gs pos="100000">
                <a:srgbClr val="99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333376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99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42875" y="-71438"/>
            <a:ext cx="8497888" cy="42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ru-RU" sz="25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36513" y="285750"/>
            <a:ext cx="84978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ru-RU" sz="2600" dirty="0" smtClean="0">
                <a:solidFill>
                  <a:schemeClr val="bg1"/>
                </a:solidFill>
                <a:latin typeface="Calibri" pitchFamily="34" charset="0"/>
              </a:rPr>
              <a:t>Наши партнеры</a:t>
            </a:r>
            <a:endParaRPr lang="ru-RU" sz="2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199" name="Picture 12" descr="http://cs4944.userapi.com/g4486487/a_719635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9525" y="0"/>
            <a:ext cx="15144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14"/>
          <p:cNvSpPr txBox="1">
            <a:spLocks noChangeArrowheads="1"/>
          </p:cNvSpPr>
          <p:nvPr/>
        </p:nvSpPr>
        <p:spPr bwMode="auto">
          <a:xfrm>
            <a:off x="285720" y="1428736"/>
            <a:ext cx="8072438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/>
              <a:t>МБУ  «</a:t>
            </a:r>
            <a:r>
              <a:rPr lang="ru-RU" sz="2200" dirty="0" err="1" smtClean="0"/>
              <a:t>Поисково</a:t>
            </a:r>
            <a:r>
              <a:rPr lang="ru-RU" sz="2200" dirty="0" smtClean="0"/>
              <a:t> – </a:t>
            </a:r>
            <a:r>
              <a:rPr lang="ru-RU" sz="2200" dirty="0" err="1" smtClean="0"/>
              <a:t>спасательнас</a:t>
            </a:r>
            <a:r>
              <a:rPr lang="ru-RU" sz="2200" dirty="0" smtClean="0"/>
              <a:t> служба города Ижевска»;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/>
              <a:t>ГБУ УР «Служба Гражданской Защиты Удмуртской Республики»;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/>
              <a:t>Учебный пункт ФГКУ «1 отряд ФПС по Удмуртской Республике».</a:t>
            </a:r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endParaRPr lang="ru-RU" sz="2200" dirty="0" err="1" smtClean="0"/>
          </a:p>
        </p:txBody>
      </p:sp>
      <p:pic>
        <p:nvPicPr>
          <p:cNvPr id="14" name="Picture 12" descr="ykC2UxElBf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33770"/>
            <a:ext cx="2534216" cy="338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HaN\Desktop\pic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3353" y="2928934"/>
            <a:ext cx="5987803" cy="35128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  <p:bldP spid="1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06388"/>
            <a:ext cx="9144000" cy="3587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1427" tIns="45714" rIns="91427" bIns="45714"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665163"/>
            <a:ext cx="9144000" cy="360362"/>
          </a:xfrm>
          <a:prstGeom prst="rect">
            <a:avLst/>
          </a:prstGeom>
          <a:gradFill rotWithShape="1">
            <a:gsLst>
              <a:gs pos="0">
                <a:srgbClr val="F58B33"/>
              </a:gs>
              <a:gs pos="100000">
                <a:srgbClr val="99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333376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99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42875" y="-71438"/>
            <a:ext cx="8497888" cy="42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ru-RU" sz="25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36513" y="285750"/>
            <a:ext cx="84978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ru-RU" sz="2600" dirty="0" smtClean="0">
                <a:solidFill>
                  <a:schemeClr val="bg1"/>
                </a:solidFill>
                <a:latin typeface="Calibri" pitchFamily="34" charset="0"/>
              </a:rPr>
              <a:t>Возможные риски данного проекта</a:t>
            </a:r>
            <a:endParaRPr lang="ru-RU" sz="2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199" name="Picture 12" descr="http://cs4944.userapi.com/g4486487/a_719635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9525" y="0"/>
            <a:ext cx="15144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14"/>
          <p:cNvSpPr txBox="1">
            <a:spLocks noChangeArrowheads="1"/>
          </p:cNvSpPr>
          <p:nvPr/>
        </p:nvSpPr>
        <p:spPr bwMode="auto">
          <a:xfrm>
            <a:off x="428596" y="1643050"/>
            <a:ext cx="8072438" cy="809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−"/>
            </a:pPr>
            <a:r>
              <a:rPr lang="ru-RU" sz="2200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Риск поставок;</a:t>
            </a:r>
          </a:p>
          <a:p>
            <a:pPr lvl="0">
              <a:buFont typeface="Arial" pitchFamily="34" charset="0"/>
              <a:buChar char="−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−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Финансирование осуществляют после заключение договора поставки подготовленных опытными юристами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УдГУ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Arial" pitchFamily="34" charset="0"/>
              <a:buChar char="−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−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Отчисление участников спасательного отряда из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УдГУ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 неуспеваемости;</a:t>
            </a:r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endParaRPr lang="ru-RU" sz="2200" dirty="0" err="1" smtClean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  <p:bldP spid="1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06388"/>
            <a:ext cx="9144000" cy="358775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1427" tIns="45714" rIns="91427" bIns="45714"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665163"/>
            <a:ext cx="9144000" cy="360362"/>
          </a:xfrm>
          <a:prstGeom prst="rect">
            <a:avLst/>
          </a:prstGeom>
          <a:gradFill rotWithShape="1">
            <a:gsLst>
              <a:gs pos="0">
                <a:srgbClr val="F58B33"/>
              </a:gs>
              <a:gs pos="100000">
                <a:srgbClr val="99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333376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99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	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42875" y="-71438"/>
            <a:ext cx="8497888" cy="42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ru-RU" sz="25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36513" y="285750"/>
            <a:ext cx="8497888" cy="45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ru-RU" sz="2800" dirty="0" smtClean="0"/>
              <a:t>Целевая аудитория</a:t>
            </a:r>
            <a:endParaRPr lang="ru-RU" sz="2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199" name="Picture 12" descr="http://cs4944.userapi.com/g4486487/a_719635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9525" y="0"/>
            <a:ext cx="15144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14"/>
          <p:cNvSpPr txBox="1">
            <a:spLocks noChangeArrowheads="1"/>
          </p:cNvSpPr>
          <p:nvPr/>
        </p:nvSpPr>
        <p:spPr bwMode="auto">
          <a:xfrm>
            <a:off x="285720" y="1142984"/>
            <a:ext cx="80724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−"/>
            </a:pPr>
            <a:r>
              <a:rPr lang="ru-RU" sz="2400" dirty="0" smtClean="0"/>
              <a:t>население г. Ижевска </a:t>
            </a:r>
          </a:p>
          <a:p>
            <a:pPr>
              <a:buFont typeface="Arial" pitchFamily="34" charset="0"/>
              <a:buChar char="−"/>
            </a:pPr>
            <a:endParaRPr lang="ru-RU" sz="2400" dirty="0" smtClean="0"/>
          </a:p>
          <a:p>
            <a:pPr>
              <a:buFont typeface="Arial" pitchFamily="34" charset="0"/>
              <a:buChar char="−"/>
            </a:pPr>
            <a:r>
              <a:rPr lang="ru-RU" sz="2400" dirty="0" smtClean="0"/>
              <a:t>представители животного мира ожидающие защиты в кризисных ситуациях.</a:t>
            </a: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pPr>
              <a:buFont typeface="Arial" pitchFamily="34" charset="0"/>
              <a:buChar char="−"/>
            </a:pPr>
            <a:endParaRPr lang="ru-RU" sz="2200" dirty="0" smtClean="0"/>
          </a:p>
          <a:p>
            <a:endParaRPr lang="ru-RU" sz="2200" dirty="0" err="1" smtClean="0"/>
          </a:p>
        </p:txBody>
      </p:sp>
      <p:pic>
        <p:nvPicPr>
          <p:cNvPr id="2051" name="Picture 3" descr="C:\Users\HaN\Desktop\karta_isewska-378x54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4886334" cy="3829050"/>
          </a:xfrm>
          <a:prstGeom prst="rect">
            <a:avLst/>
          </a:prstGeom>
          <a:noFill/>
        </p:spPr>
      </p:pic>
      <p:pic>
        <p:nvPicPr>
          <p:cNvPr id="2052" name="Picture 4" descr="C:\Users\HaN\Desktop\20080214023934_f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357430"/>
            <a:ext cx="2871815" cy="42877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  <p:bldP spid="11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6D9BBB"/>
      </a:dk1>
      <a:lt1>
        <a:sysClr val="window" lastClr="262C3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6D9BBB"/>
      </a:dk1>
      <a:lt1>
        <a:sysClr val="window" lastClr="262C3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353</Words>
  <Application>Microsoft Office PowerPoint</Application>
  <PresentationFormat>Экран (4:3)</PresentationFormat>
  <Paragraphs>98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chesteRW</dc:creator>
  <cp:lastModifiedBy>HaN</cp:lastModifiedBy>
  <cp:revision>143</cp:revision>
  <dcterms:created xsi:type="dcterms:W3CDTF">2009-06-14T11:11:41Z</dcterms:created>
  <dcterms:modified xsi:type="dcterms:W3CDTF">2013-03-31T19:04:04Z</dcterms:modified>
</cp:coreProperties>
</file>